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"/>
  </p:notesMasterIdLst>
  <p:sldIdLst>
    <p:sldId id="256" r:id="rId2"/>
    <p:sldId id="261" r:id="rId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C58F"/>
    <a:srgbClr val="1EFF9B"/>
    <a:srgbClr val="19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סגנון כהה 2 - הדגשה 5/הדגשה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סגנון בהיר 1 - הדגשה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סגנון ביניים 3 - הדגשה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סגנון ביניים 1 - הדגשה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סגנון ביניים 1 - הדגשה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37" autoAdjust="0"/>
    <p:restoredTop sz="94762"/>
  </p:normalViewPr>
  <p:slideViewPr>
    <p:cSldViewPr snapToGrid="0">
      <p:cViewPr varScale="1">
        <p:scale>
          <a:sx n="78" d="100"/>
          <a:sy n="78" d="100"/>
        </p:scale>
        <p:origin x="10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0C58B7C-60F3-45A2-8F13-33228B7345B3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88D37CF-B951-4B95-8724-14CAD0FBB8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198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D37CF-B951-4B95-8724-14CAD0FBB848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637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632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038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670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398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235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060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162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811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480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850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651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D5FDC-B713-417B-B2A3-CC6E49E5DAA4}" type="datetimeFigureOut">
              <a:rPr lang="he-IL" smtClean="0"/>
              <a:t>ט"ז/סיון/תשפ"ה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98DE1-69FB-4315-9745-A4B618478C6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702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DB3B40-05B9-C2D4-718E-8E2F435EED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D291EA-2F93-1408-F9C6-F2D7F418502A}"/>
              </a:ext>
            </a:extLst>
          </p:cNvPr>
          <p:cNvCxnSpPr/>
          <p:nvPr/>
        </p:nvCxnSpPr>
        <p:spPr>
          <a:xfrm flipH="1">
            <a:off x="4961081" y="458193"/>
            <a:ext cx="787400" cy="0"/>
          </a:xfrm>
          <a:prstGeom prst="line">
            <a:avLst/>
          </a:prstGeom>
          <a:ln w="19050">
            <a:solidFill>
              <a:srgbClr val="0FC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54158EF9-43B0-8DF1-B004-25A792C0B9D7}"/>
              </a:ext>
            </a:extLst>
          </p:cNvPr>
          <p:cNvCxnSpPr/>
          <p:nvPr/>
        </p:nvCxnSpPr>
        <p:spPr>
          <a:xfrm flipV="1">
            <a:off x="0" y="1445076"/>
            <a:ext cx="12192000" cy="9236"/>
          </a:xfrm>
          <a:prstGeom prst="line">
            <a:avLst/>
          </a:prstGeom>
          <a:ln w="57150">
            <a:solidFill>
              <a:srgbClr val="D79E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1">
            <a:extLst>
              <a:ext uri="{FF2B5EF4-FFF2-40B4-BE49-F238E27FC236}">
                <a16:creationId xmlns:a16="http://schemas.microsoft.com/office/drawing/2014/main" id="{1B774590-A84E-ADFD-D461-DBC17049F093}"/>
              </a:ext>
            </a:extLst>
          </p:cNvPr>
          <p:cNvSpPr txBox="1"/>
          <p:nvPr/>
        </p:nvSpPr>
        <p:spPr>
          <a:xfrm>
            <a:off x="4700156" y="458193"/>
            <a:ext cx="37511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rgbClr val="0FC58F"/>
                </a:solidFill>
                <a:latin typeface="Assistant" pitchFamily="2" charset="-79"/>
                <a:cs typeface="Assistant" pitchFamily="2" charset="-79"/>
              </a:rPr>
              <a:t>	   Software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FC58F"/>
                </a:solidFill>
                <a:latin typeface="Assistant" pitchFamily="2" charset="-79"/>
                <a:cs typeface="Assistant" pitchFamily="2" charset="-79"/>
              </a:rPr>
              <a:t>Engineering</a:t>
            </a:r>
            <a:endParaRPr lang="he-IL" sz="2000" b="1" dirty="0">
              <a:solidFill>
                <a:srgbClr val="0FC58F"/>
              </a:solidFill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sz="1400" b="1" dirty="0">
                <a:solidFill>
                  <a:srgbClr val="19315C"/>
                </a:solidFill>
                <a:latin typeface="Assistant" pitchFamily="2" charset="-79"/>
              </a:rPr>
              <a:t>    Students: Lior Gofman | Nir </a:t>
            </a:r>
            <a:r>
              <a:rPr lang="en-US" sz="1400" b="1" dirty="0" err="1">
                <a:solidFill>
                  <a:srgbClr val="19315C"/>
                </a:solidFill>
                <a:latin typeface="Assistant" pitchFamily="2" charset="-79"/>
              </a:rPr>
              <a:t>Kanimach</a:t>
            </a:r>
            <a:endParaRPr lang="he-IL" sz="1400" b="1" dirty="0">
              <a:solidFill>
                <a:srgbClr val="19315C"/>
              </a:solidFill>
              <a:latin typeface="Assistant" pitchFamily="2" charset="-79"/>
            </a:endParaRPr>
          </a:p>
          <a:p>
            <a:pPr algn="l"/>
            <a:r>
              <a:rPr lang="en-US" sz="1600" dirty="0">
                <a:latin typeface="Assistant" pitchFamily="2" charset="-79"/>
                <a:cs typeface="Assistant" pitchFamily="2" charset="-79"/>
              </a:rPr>
              <a:t>    </a:t>
            </a:r>
            <a:r>
              <a:rPr lang="en-US" sz="1400" b="1" dirty="0">
                <a:solidFill>
                  <a:srgbClr val="19315C"/>
                </a:solidFill>
                <a:latin typeface="Assistant" pitchFamily="2" charset="-79"/>
              </a:rPr>
              <a:t>Advisor</a:t>
            </a:r>
            <a:r>
              <a:rPr lang="en-US" sz="1600" dirty="0">
                <a:latin typeface="Assistant" pitchFamily="2" charset="-79"/>
                <a:cs typeface="Assistant" pitchFamily="2" charset="-79"/>
              </a:rPr>
              <a:t>: </a:t>
            </a:r>
            <a:r>
              <a:rPr lang="en-US" sz="1400" b="1" dirty="0">
                <a:solidFill>
                  <a:srgbClr val="19315C"/>
                </a:solidFill>
                <a:latin typeface="Assistant" pitchFamily="2" charset="-79"/>
              </a:rPr>
              <a:t>Dr. Marina Litvak</a:t>
            </a:r>
            <a:endParaRPr lang="en-IL" sz="1400" b="1" dirty="0">
              <a:solidFill>
                <a:srgbClr val="19315C"/>
              </a:solidFill>
              <a:latin typeface="Assistant" pitchFamily="2" charset="-79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BF80F67-CA32-5F63-63E1-2CA13F34B24F}"/>
              </a:ext>
            </a:extLst>
          </p:cNvPr>
          <p:cNvSpPr txBox="1"/>
          <p:nvPr/>
        </p:nvSpPr>
        <p:spPr>
          <a:xfrm>
            <a:off x="4407007" y="2456376"/>
            <a:ext cx="35567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Summarization Enhances Code Reuse by Improving Retrieval</a:t>
            </a:r>
            <a:endParaRPr lang="he-IL" sz="2000" b="1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EAD1DB6-6F06-7C8C-5532-B7CFDD0B7364}"/>
              </a:ext>
            </a:extLst>
          </p:cNvPr>
          <p:cNvSpPr txBox="1"/>
          <p:nvPr/>
        </p:nvSpPr>
        <p:spPr>
          <a:xfrm>
            <a:off x="7941275" y="4869632"/>
            <a:ext cx="4250725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Generates natural language summaries</a:t>
            </a:r>
            <a:r>
              <a:rPr lang="en-US" sz="1600" dirty="0"/>
              <a:t> for code snippets using fine-tuned LLMs.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b="1" dirty="0"/>
              <a:t>Transforms code into semantic representations</a:t>
            </a:r>
            <a:r>
              <a:rPr lang="en-US" sz="1600" dirty="0"/>
              <a:t> to improve similarity-based retrieval.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600" b="1" dirty="0"/>
              <a:t>Enables efficient code reuse</a:t>
            </a:r>
            <a:r>
              <a:rPr lang="en-US" sz="1600" dirty="0"/>
              <a:t> by comparing user queries to generated summaries, improving the accuracy and relevance of retrieved functions.</a:t>
            </a: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E428B50-C66A-2C01-019F-01A8580EFF6D}"/>
              </a:ext>
            </a:extLst>
          </p:cNvPr>
          <p:cNvSpPr txBox="1"/>
          <p:nvPr/>
        </p:nvSpPr>
        <p:spPr>
          <a:xfrm>
            <a:off x="194897" y="2325443"/>
            <a:ext cx="3597527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endParaRPr lang="en-US" sz="1600" dirty="0"/>
          </a:p>
          <a:p>
            <a:pPr algn="l"/>
            <a:r>
              <a:rPr lang="en-US" sz="1600" b="1" u="sng" dirty="0"/>
              <a:t>RQ1</a:t>
            </a:r>
            <a:r>
              <a:rPr lang="en-US" sz="1600" b="1" dirty="0"/>
              <a:t>: </a:t>
            </a:r>
            <a:r>
              <a:rPr lang="en-US" sz="1600" dirty="0"/>
              <a:t>Can natural language summaries        improve code retrieval performance?</a:t>
            </a:r>
          </a:p>
          <a:p>
            <a:pPr algn="l"/>
            <a:endParaRPr lang="en-US" sz="1600" dirty="0"/>
          </a:p>
          <a:p>
            <a:pPr algn="l"/>
            <a:r>
              <a:rPr lang="en-US" sz="1600" b="1" u="sng" dirty="0"/>
              <a:t>RQ2</a:t>
            </a:r>
            <a:r>
              <a:rPr lang="en-US" sz="1600" b="1" dirty="0"/>
              <a:t>: </a:t>
            </a:r>
            <a:r>
              <a:rPr lang="en-US" sz="1600" dirty="0"/>
              <a:t>Which summarization model best supports effective software reuse?</a:t>
            </a:r>
            <a:endParaRPr lang="he-IL" sz="1600" dirty="0"/>
          </a:p>
        </p:txBody>
      </p:sp>
      <p:graphicFrame>
        <p:nvGraphicFramePr>
          <p:cNvPr id="12" name="טבלה 11">
            <a:extLst>
              <a:ext uri="{FF2B5EF4-FFF2-40B4-BE49-F238E27FC236}">
                <a16:creationId xmlns:a16="http://schemas.microsoft.com/office/drawing/2014/main" id="{6A324B72-8326-A25C-18DF-BB49AE8A6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893359"/>
              </p:ext>
            </p:extLst>
          </p:nvPr>
        </p:nvGraphicFramePr>
        <p:xfrm>
          <a:off x="9330675" y="2908962"/>
          <a:ext cx="2409912" cy="640080"/>
        </p:xfrm>
        <a:graphic>
          <a:graphicData uri="http://schemas.openxmlformats.org/drawingml/2006/table">
            <a:tbl>
              <a:tblPr rtl="1" firstRow="1" bandRow="1">
                <a:tableStyleId>{93296810-A885-4BE3-A3E7-6D5BEEA58F35}</a:tableStyleId>
              </a:tblPr>
              <a:tblGrid>
                <a:gridCol w="803304">
                  <a:extLst>
                    <a:ext uri="{9D8B030D-6E8A-4147-A177-3AD203B41FA5}">
                      <a16:colId xmlns:a16="http://schemas.microsoft.com/office/drawing/2014/main" val="1191027590"/>
                    </a:ext>
                  </a:extLst>
                </a:gridCol>
                <a:gridCol w="803304">
                  <a:extLst>
                    <a:ext uri="{9D8B030D-6E8A-4147-A177-3AD203B41FA5}">
                      <a16:colId xmlns:a16="http://schemas.microsoft.com/office/drawing/2014/main" val="2432714155"/>
                    </a:ext>
                  </a:extLst>
                </a:gridCol>
                <a:gridCol w="803304">
                  <a:extLst>
                    <a:ext uri="{9D8B030D-6E8A-4147-A177-3AD203B41FA5}">
                      <a16:colId xmlns:a16="http://schemas.microsoft.com/office/drawing/2014/main" val="3077845252"/>
                    </a:ext>
                  </a:extLst>
                </a:gridCol>
              </a:tblGrid>
              <a:tr h="262788"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Summary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Query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Code</a:t>
                      </a:r>
                      <a:endParaRPr lang="he-I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090194"/>
                  </a:ext>
                </a:extLst>
              </a:tr>
              <a:tr h="262788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…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…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…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7431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E9763538-5987-4A54-675B-8E2AEFC7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655" y="2899388"/>
            <a:ext cx="656608" cy="6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A568EE3F-74E9-3D97-55EB-4D869630C74D}"/>
              </a:ext>
            </a:extLst>
          </p:cNvPr>
          <p:cNvCxnSpPr>
            <a:cxnSpLocks/>
          </p:cNvCxnSpPr>
          <p:nvPr/>
        </p:nvCxnSpPr>
        <p:spPr>
          <a:xfrm>
            <a:off x="8913360" y="3227692"/>
            <a:ext cx="388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84B1AB5-20DA-E6BB-DCBA-08DF23587F7B}"/>
              </a:ext>
            </a:extLst>
          </p:cNvPr>
          <p:cNvSpPr txBox="1"/>
          <p:nvPr/>
        </p:nvSpPr>
        <p:spPr>
          <a:xfrm>
            <a:off x="7915140" y="3460922"/>
            <a:ext cx="13868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dirty="0"/>
              <a:t>CodeSearchNet</a:t>
            </a:r>
            <a:br>
              <a:rPr lang="en-US" sz="1200" dirty="0"/>
            </a:br>
            <a:r>
              <a:rPr lang="en-US" sz="1200" dirty="0"/>
              <a:t>Dataset</a:t>
            </a:r>
            <a:endParaRPr lang="he-IL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9EEF942-3140-A25B-D23D-31DCB80E4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11" y="3443512"/>
            <a:ext cx="2896204" cy="31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152A19BF-95B1-C0A8-242D-8A0A43B16269}"/>
              </a:ext>
            </a:extLst>
          </p:cNvPr>
          <p:cNvSpPr txBox="1"/>
          <p:nvPr/>
        </p:nvSpPr>
        <p:spPr>
          <a:xfrm>
            <a:off x="4598557" y="131173"/>
            <a:ext cx="114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C58F"/>
                </a:solidFill>
              </a:rPr>
              <a:t>SE-D-6</a:t>
            </a:r>
            <a:endParaRPr lang="en-IL" sz="2000" b="1" dirty="0">
              <a:solidFill>
                <a:srgbClr val="0FC58F"/>
              </a:solidFill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3CA82C32-DF39-9CAC-B886-6BC8E20C6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007" y="1497100"/>
            <a:ext cx="3534268" cy="924054"/>
          </a:xfrm>
          <a:prstGeom prst="rect">
            <a:avLst/>
          </a:prstGeom>
        </p:spPr>
      </p:pic>
      <p:pic>
        <p:nvPicPr>
          <p:cNvPr id="60" name="תמונה 59">
            <a:extLst>
              <a:ext uri="{FF2B5EF4-FFF2-40B4-BE49-F238E27FC236}">
                <a16:creationId xmlns:a16="http://schemas.microsoft.com/office/drawing/2014/main" id="{98A4C863-93A7-75FA-DD91-23AAECFF5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04" y="4904733"/>
            <a:ext cx="4584852" cy="1790435"/>
          </a:xfrm>
          <a:prstGeom prst="rect">
            <a:avLst/>
          </a:prstGeom>
        </p:spPr>
      </p:pic>
      <p:pic>
        <p:nvPicPr>
          <p:cNvPr id="62" name="תמונה 61">
            <a:extLst>
              <a:ext uri="{FF2B5EF4-FFF2-40B4-BE49-F238E27FC236}">
                <a16:creationId xmlns:a16="http://schemas.microsoft.com/office/drawing/2014/main" id="{644A6093-B954-F00F-D9C8-3A051C1AD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46" y="1957800"/>
            <a:ext cx="4164114" cy="578536"/>
          </a:xfrm>
          <a:prstGeom prst="rect">
            <a:avLst/>
          </a:prstGeom>
          <a:effectLst/>
        </p:spPr>
      </p:pic>
      <p:pic>
        <p:nvPicPr>
          <p:cNvPr id="1024" name="תמונה 1023">
            <a:extLst>
              <a:ext uri="{FF2B5EF4-FFF2-40B4-BE49-F238E27FC236}">
                <a16:creationId xmlns:a16="http://schemas.microsoft.com/office/drawing/2014/main" id="{9FD47DD9-3E57-187A-3FB2-770F96E34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514" y="1930421"/>
            <a:ext cx="4260467" cy="640079"/>
          </a:xfrm>
          <a:prstGeom prst="rect">
            <a:avLst/>
          </a:prstGeom>
        </p:spPr>
      </p:pic>
      <p:pic>
        <p:nvPicPr>
          <p:cNvPr id="1031" name="תמונה 1030">
            <a:extLst>
              <a:ext uri="{FF2B5EF4-FFF2-40B4-BE49-F238E27FC236}">
                <a16:creationId xmlns:a16="http://schemas.microsoft.com/office/drawing/2014/main" id="{B40F096F-B670-4A5B-173F-2225E716B6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51" y="4155271"/>
            <a:ext cx="4245809" cy="63076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6E8EDBF-9E85-BE22-8394-7F0A44BE05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1514" y="4206817"/>
            <a:ext cx="4238335" cy="5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7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4F430-2523-C011-FAE2-633859A4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254F5D-7102-ACD4-3A5F-9BC5D85B1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227152-B12D-50E4-03A7-815CD82FE0B8}"/>
              </a:ext>
            </a:extLst>
          </p:cNvPr>
          <p:cNvCxnSpPr/>
          <p:nvPr/>
        </p:nvCxnSpPr>
        <p:spPr>
          <a:xfrm flipH="1">
            <a:off x="4961081" y="458193"/>
            <a:ext cx="787400" cy="0"/>
          </a:xfrm>
          <a:prstGeom prst="line">
            <a:avLst/>
          </a:prstGeom>
          <a:ln w="19050">
            <a:solidFill>
              <a:srgbClr val="0FC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59F8FD6C-C280-7792-0E39-24A10A883264}"/>
              </a:ext>
            </a:extLst>
          </p:cNvPr>
          <p:cNvCxnSpPr/>
          <p:nvPr/>
        </p:nvCxnSpPr>
        <p:spPr>
          <a:xfrm flipV="1">
            <a:off x="0" y="1445076"/>
            <a:ext cx="12192000" cy="9236"/>
          </a:xfrm>
          <a:prstGeom prst="line">
            <a:avLst/>
          </a:prstGeom>
          <a:ln w="57150">
            <a:solidFill>
              <a:srgbClr val="D79E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1">
            <a:extLst>
              <a:ext uri="{FF2B5EF4-FFF2-40B4-BE49-F238E27FC236}">
                <a16:creationId xmlns:a16="http://schemas.microsoft.com/office/drawing/2014/main" id="{6445C9BA-208E-B319-1FB4-10086391DBF9}"/>
              </a:ext>
            </a:extLst>
          </p:cNvPr>
          <p:cNvSpPr txBox="1"/>
          <p:nvPr/>
        </p:nvSpPr>
        <p:spPr>
          <a:xfrm>
            <a:off x="4700156" y="458193"/>
            <a:ext cx="37511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rgbClr val="0FC58F"/>
                </a:solidFill>
                <a:latin typeface="Assistant" pitchFamily="2" charset="-79"/>
                <a:cs typeface="Assistant" pitchFamily="2" charset="-79"/>
              </a:rPr>
              <a:t>	   Software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FC58F"/>
                </a:solidFill>
                <a:latin typeface="Assistant" pitchFamily="2" charset="-79"/>
                <a:cs typeface="Assistant" pitchFamily="2" charset="-79"/>
              </a:rPr>
              <a:t>Engineering</a:t>
            </a:r>
            <a:endParaRPr lang="he-IL" sz="2000" b="1" dirty="0">
              <a:solidFill>
                <a:srgbClr val="0FC58F"/>
              </a:solidFill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sz="1400" b="1" dirty="0">
                <a:solidFill>
                  <a:srgbClr val="19315C"/>
                </a:solidFill>
                <a:latin typeface="Assistant" pitchFamily="2" charset="-79"/>
              </a:rPr>
              <a:t>    Students: Lior Gofman | Nir </a:t>
            </a:r>
            <a:r>
              <a:rPr lang="en-US" sz="1400" b="1" dirty="0" err="1">
                <a:solidFill>
                  <a:srgbClr val="19315C"/>
                </a:solidFill>
                <a:latin typeface="Assistant" pitchFamily="2" charset="-79"/>
              </a:rPr>
              <a:t>Kanimach</a:t>
            </a:r>
            <a:endParaRPr lang="he-IL" sz="1400" b="1" dirty="0">
              <a:solidFill>
                <a:srgbClr val="19315C"/>
              </a:solidFill>
              <a:latin typeface="Assistant" pitchFamily="2" charset="-79"/>
            </a:endParaRPr>
          </a:p>
          <a:p>
            <a:pPr algn="l"/>
            <a:r>
              <a:rPr lang="en-US" sz="1600" dirty="0">
                <a:latin typeface="Assistant" pitchFamily="2" charset="-79"/>
                <a:cs typeface="Assistant" pitchFamily="2" charset="-79"/>
              </a:rPr>
              <a:t>    </a:t>
            </a:r>
            <a:r>
              <a:rPr lang="en-US" sz="1400" b="1" dirty="0">
                <a:solidFill>
                  <a:srgbClr val="19315C"/>
                </a:solidFill>
                <a:latin typeface="Assistant" pitchFamily="2" charset="-79"/>
              </a:rPr>
              <a:t>Advisor</a:t>
            </a:r>
            <a:r>
              <a:rPr lang="en-US" sz="1600" dirty="0">
                <a:latin typeface="Assistant" pitchFamily="2" charset="-79"/>
                <a:cs typeface="Assistant" pitchFamily="2" charset="-79"/>
              </a:rPr>
              <a:t>: </a:t>
            </a:r>
            <a:r>
              <a:rPr lang="en-US" sz="1400" b="1" dirty="0">
                <a:solidFill>
                  <a:srgbClr val="19315C"/>
                </a:solidFill>
                <a:latin typeface="Assistant" pitchFamily="2" charset="-79"/>
              </a:rPr>
              <a:t>Dr. Marina Litvak</a:t>
            </a:r>
            <a:endParaRPr lang="en-IL" sz="1400" b="1" dirty="0">
              <a:solidFill>
                <a:srgbClr val="19315C"/>
              </a:solidFill>
              <a:latin typeface="Assistant" pitchFamily="2" charset="-79"/>
            </a:endParaRPr>
          </a:p>
        </p:txBody>
      </p:sp>
      <p:pic>
        <p:nvPicPr>
          <p:cNvPr id="24" name="וידאו ללא כותרת - נוצר באמצעות Clipchamp (2)">
            <a:hlinkClick r:id="" action="ppaction://media"/>
            <a:extLst>
              <a:ext uri="{FF2B5EF4-FFF2-40B4-BE49-F238E27FC236}">
                <a16:creationId xmlns:a16="http://schemas.microsoft.com/office/drawing/2014/main" id="{8E3F749B-DBF3-0D3B-E9B1-576AF0AF5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8076" y="1488897"/>
            <a:ext cx="4993924" cy="2815461"/>
          </a:xfrm>
          <a:prstGeom prst="rect">
            <a:avLst/>
          </a:prstGeom>
        </p:spPr>
      </p:pic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2E0D4FE3-34E1-BE8C-1BE5-54E468A5263D}"/>
              </a:ext>
            </a:extLst>
          </p:cNvPr>
          <p:cNvSpPr txBox="1"/>
          <p:nvPr/>
        </p:nvSpPr>
        <p:spPr>
          <a:xfrm>
            <a:off x="7111615" y="4986853"/>
            <a:ext cx="500526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+mj-lt"/>
              <a:buAutoNum type="arabicPeriod"/>
            </a:pPr>
            <a:r>
              <a:rPr lang="en-US" b="0" i="0" dirty="0">
                <a:effectLst/>
                <a:latin typeface="gg sans"/>
              </a:rPr>
              <a:t>Summarization improves retrieval accuracy Enables better query-to-code matching and enhances reuse efficiency.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/>
              <a:t>Among all tested models, DeepSeek achieved the best retrieval results, making it the most effective for code summarization and reuse.</a:t>
            </a:r>
            <a:endParaRPr lang="he-IL" dirty="0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08D628C5-8D81-EEE4-0255-A4C74E3DAAAF}"/>
              </a:ext>
            </a:extLst>
          </p:cNvPr>
          <p:cNvSpPr txBox="1"/>
          <p:nvPr/>
        </p:nvSpPr>
        <p:spPr>
          <a:xfrm>
            <a:off x="4598557" y="131173"/>
            <a:ext cx="114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C58F"/>
                </a:solidFill>
              </a:rPr>
              <a:t>SE-D-6</a:t>
            </a:r>
            <a:endParaRPr lang="en-IL" sz="2000" b="1" dirty="0">
              <a:solidFill>
                <a:srgbClr val="0FC58F"/>
              </a:solidFill>
            </a:endParaRPr>
          </a:p>
        </p:txBody>
      </p:sp>
      <p:pic>
        <p:nvPicPr>
          <p:cNvPr id="33" name="תמונה 32">
            <a:extLst>
              <a:ext uri="{FF2B5EF4-FFF2-40B4-BE49-F238E27FC236}">
                <a16:creationId xmlns:a16="http://schemas.microsoft.com/office/drawing/2014/main" id="{24AA3412-2DF3-D1A8-2BC9-4EEF6816D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93" y="1497909"/>
            <a:ext cx="5317501" cy="748191"/>
          </a:xfrm>
          <a:prstGeom prst="rect">
            <a:avLst/>
          </a:prstGeom>
        </p:spPr>
      </p:pic>
      <p:pic>
        <p:nvPicPr>
          <p:cNvPr id="2051" name="תמונה 2050">
            <a:extLst>
              <a:ext uri="{FF2B5EF4-FFF2-40B4-BE49-F238E27FC236}">
                <a16:creationId xmlns:a16="http://schemas.microsoft.com/office/drawing/2014/main" id="{855552E4-3BDB-4049-AF21-ACB6DCEF9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615" y="4355694"/>
            <a:ext cx="4806065" cy="57982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A46B778D-2997-2AC9-EB12-61BEB3AC10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62" y="4355694"/>
            <a:ext cx="6370918" cy="2069362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0BF9F756-2F1E-0CE0-233D-B6D3BFEA1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62" y="2233760"/>
            <a:ext cx="6370918" cy="19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0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6045</TotalTime>
  <Words>157</Words>
  <Application>Microsoft Office PowerPoint</Application>
  <PresentationFormat>מסך רחב</PresentationFormat>
  <Paragraphs>26</Paragraphs>
  <Slides>2</Slides>
  <Notes>1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</vt:i4>
      </vt:variant>
    </vt:vector>
  </HeadingPairs>
  <TitlesOfParts>
    <vt:vector size="9" baseType="lpstr">
      <vt:lpstr>Aptos</vt:lpstr>
      <vt:lpstr>Arial</vt:lpstr>
      <vt:lpstr>Assistant</vt:lpstr>
      <vt:lpstr>Calibri</vt:lpstr>
      <vt:lpstr>Calibri Light</vt:lpstr>
      <vt:lpstr>gg sans</vt:lpstr>
      <vt:lpstr>ערכת נושא Office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שם המחלקה שמות הסטודנטים שמות המנחים</dc:title>
  <dc:creator>Talia Gersh</dc:creator>
  <cp:lastModifiedBy>ליאור גופמן</cp:lastModifiedBy>
  <cp:revision>37</cp:revision>
  <dcterms:created xsi:type="dcterms:W3CDTF">2023-02-05T11:40:03Z</dcterms:created>
  <dcterms:modified xsi:type="dcterms:W3CDTF">2025-06-12T14:42:39Z</dcterms:modified>
</cp:coreProperties>
</file>